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notesMasterIdLst>
    <p:notesMasterId r:id="rId12"/>
  </p:notesMasterIdLst>
  <p:sldIdLst>
    <p:sldId id="256" r:id="rId2"/>
    <p:sldId id="282" r:id="rId3"/>
    <p:sldId id="283" r:id="rId4"/>
    <p:sldId id="284" r:id="rId5"/>
    <p:sldId id="274" r:id="rId6"/>
    <p:sldId id="285" r:id="rId7"/>
    <p:sldId id="286" r:id="rId8"/>
    <p:sldId id="287" r:id="rId9"/>
    <p:sldId id="273" r:id="rId10"/>
    <p:sldId id="288"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2280" autoAdjust="0"/>
  </p:normalViewPr>
  <p:slideViewPr>
    <p:cSldViewPr snapToGrid="0">
      <p:cViewPr varScale="1">
        <p:scale>
          <a:sx n="63" d="100"/>
          <a:sy n="63" d="100"/>
        </p:scale>
        <p:origin x="804"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6F057E-8342-42EB-A74D-FF21C3246455}" type="datetimeFigureOut">
              <a:rPr lang="en-US" smtClean="0"/>
              <a:t>7/27/2021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0E872C-396F-4842-A46A-6D391AEFECFD}" type="slidenum">
              <a:rPr lang="en-US" smtClean="0"/>
              <a:t>‹#›</a:t>
            </a:fld>
            <a:endParaRPr lang="en-US"/>
          </a:p>
        </p:txBody>
      </p:sp>
    </p:spTree>
    <p:extLst>
      <p:ext uri="{BB962C8B-B14F-4D97-AF65-F5344CB8AC3E}">
        <p14:creationId xmlns:p14="http://schemas.microsoft.com/office/powerpoint/2010/main" val="3783146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Sole proprietorship is the simplest model of business to start and run. Like the name suggests, it is an entity of a single person who is known as a proprietor. The proprietor makes is responsible for making decisions regarding the business. Further, there is no separate legal entity between the business and the owner. Lack of separate legal entity makes the owner liable for all the obligations and actions committed by the business a concept better known as unlimited liability. What this means is that if the business is not able to honor its obligations, the owner will be required to make those payments from their personal means </a:t>
            </a:r>
            <a:r>
              <a:rPr lang="en-US" dirty="0" smtClean="0">
                <a:latin typeface="Constantia" panose="02030602050306030303" pitchFamily="18" charset="0"/>
              </a:rPr>
              <a:t>(Balouziyeh, 2013)</a:t>
            </a:r>
            <a:r>
              <a:rPr lang="en-US" sz="1200" kern="1200" dirty="0" smtClean="0">
                <a:solidFill>
                  <a:schemeClr val="tx1"/>
                </a:solidFill>
                <a:effectLst/>
                <a:latin typeface="+mn-lt"/>
                <a:ea typeface="+mn-ea"/>
                <a:cs typeface="+mn-cs"/>
              </a:rPr>
              <a:t>.  This model is popular because little paperwork is required to begin it. It should be noted that the business requires licensing from the state and should adhere to local council regulations. However, it is spared from the stringent legal requirements that are prescribed by government. For instance, the business is not required to prepare financial statements by the government. While the proprietor can prepare the financial statements, they are under no obligation to prepare them in accordance with the financial standards such as GAAPs or IFRS. The proprietor makes all the decisions pertaining the running of the organization.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B0E872C-396F-4842-A46A-6D391AEFECFD}" type="slidenum">
              <a:rPr lang="en-US" smtClean="0"/>
              <a:t>2</a:t>
            </a:fld>
            <a:endParaRPr lang="en-US"/>
          </a:p>
        </p:txBody>
      </p:sp>
    </p:spTree>
    <p:extLst>
      <p:ext uri="{BB962C8B-B14F-4D97-AF65-F5344CB8AC3E}">
        <p14:creationId xmlns:p14="http://schemas.microsoft.com/office/powerpoint/2010/main" val="9167885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Creation of a sole proprietorship model is very easy. First one need to create a business name and decide on the location of the exercise. Secondly, file for a business permit from city or council government. You are now ready to operate your business. It is recommended that one sets a business account to avoid mingling of business and personal expenditure</a:t>
            </a:r>
            <a:endParaRPr lang="en-US" dirty="0"/>
          </a:p>
        </p:txBody>
      </p:sp>
      <p:sp>
        <p:nvSpPr>
          <p:cNvPr id="4" name="Slide Number Placeholder 3"/>
          <p:cNvSpPr>
            <a:spLocks noGrp="1"/>
          </p:cNvSpPr>
          <p:nvPr>
            <p:ph type="sldNum" sz="quarter" idx="10"/>
          </p:nvPr>
        </p:nvSpPr>
        <p:spPr/>
        <p:txBody>
          <a:bodyPr/>
          <a:lstStyle/>
          <a:p>
            <a:fld id="{CB0E872C-396F-4842-A46A-6D391AEFECFD}" type="slidenum">
              <a:rPr lang="en-US" smtClean="0"/>
              <a:t>3</a:t>
            </a:fld>
            <a:endParaRPr lang="en-US"/>
          </a:p>
        </p:txBody>
      </p:sp>
    </p:spTree>
    <p:extLst>
      <p:ext uri="{BB962C8B-B14F-4D97-AF65-F5344CB8AC3E}">
        <p14:creationId xmlns:p14="http://schemas.microsoft.com/office/powerpoint/2010/main" val="5844547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sole proprietorship model have several advantages including: </a:t>
            </a:r>
          </a:p>
          <a:p>
            <a:r>
              <a:rPr lang="en-US" sz="1200" kern="1200" dirty="0" smtClean="0">
                <a:solidFill>
                  <a:schemeClr val="tx1"/>
                </a:solidFill>
                <a:effectLst/>
                <a:latin typeface="+mn-lt"/>
                <a:ea typeface="+mn-ea"/>
                <a:cs typeface="+mn-cs"/>
              </a:rPr>
              <a:t>It is easy to start with limited capital</a:t>
            </a:r>
          </a:p>
          <a:p>
            <a:r>
              <a:rPr lang="en-US" sz="1200" kern="1200" dirty="0" smtClean="0">
                <a:solidFill>
                  <a:schemeClr val="tx1"/>
                </a:solidFill>
                <a:effectLst/>
                <a:latin typeface="+mn-lt"/>
                <a:ea typeface="+mn-ea"/>
                <a:cs typeface="+mn-cs"/>
              </a:rPr>
              <a:t>There is little government regulations and oversight unlike corporations and partnership </a:t>
            </a:r>
            <a:r>
              <a:rPr lang="en-US" sz="1400" dirty="0" smtClean="0"/>
              <a:t>(</a:t>
            </a:r>
            <a:r>
              <a:rPr lang="en-US" sz="1200" dirty="0" smtClean="0"/>
              <a:t>Chowdhury, 2013).</a:t>
            </a:r>
            <a:r>
              <a:rPr lang="en-US" sz="1400" dirty="0" smtClean="0"/>
              <a:t> </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Decision making is easier which makes it suitable for small businesses </a:t>
            </a:r>
          </a:p>
          <a:p>
            <a:r>
              <a:rPr lang="en-US" sz="1200" kern="1200" dirty="0" smtClean="0">
                <a:solidFill>
                  <a:schemeClr val="tx1"/>
                </a:solidFill>
                <a:effectLst/>
                <a:latin typeface="+mn-lt"/>
                <a:ea typeface="+mn-ea"/>
                <a:cs typeface="+mn-cs"/>
              </a:rPr>
              <a:t>There is no double taxation i.e. only the owner is taxed from the profits, the business does not pay taxes </a:t>
            </a:r>
          </a:p>
          <a:p>
            <a:r>
              <a:rPr lang="en-US" sz="1200" kern="1200" dirty="0" smtClean="0">
                <a:solidFill>
                  <a:schemeClr val="tx1"/>
                </a:solidFill>
                <a:effectLst/>
                <a:latin typeface="+mn-lt"/>
                <a:ea typeface="+mn-ea"/>
                <a:cs typeface="+mn-cs"/>
              </a:rPr>
              <a:t>There are no requirements to prepare financial statements and file taxes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B0E872C-396F-4842-A46A-6D391AEFECFD}" type="slidenum">
              <a:rPr lang="en-US" smtClean="0"/>
              <a:t>4</a:t>
            </a:fld>
            <a:endParaRPr lang="en-US"/>
          </a:p>
        </p:txBody>
      </p:sp>
    </p:spTree>
    <p:extLst>
      <p:ext uri="{BB962C8B-B14F-4D97-AF65-F5344CB8AC3E}">
        <p14:creationId xmlns:p14="http://schemas.microsoft.com/office/powerpoint/2010/main" val="26191434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There are also some disadvantages arising from this model which include:</a:t>
            </a:r>
          </a:p>
          <a:p>
            <a:r>
              <a:rPr lang="en-US" sz="1200" kern="1200" dirty="0" smtClean="0">
                <a:solidFill>
                  <a:schemeClr val="tx1"/>
                </a:solidFill>
                <a:effectLst/>
                <a:latin typeface="+mn-lt"/>
                <a:ea typeface="+mn-ea"/>
                <a:cs typeface="+mn-cs"/>
              </a:rPr>
              <a:t>Limited opportunities for raising capital – it cannot sell shares or issue debentures </a:t>
            </a:r>
          </a:p>
          <a:p>
            <a:r>
              <a:rPr lang="en-US" sz="1200" kern="1200" dirty="0" smtClean="0">
                <a:solidFill>
                  <a:schemeClr val="tx1"/>
                </a:solidFill>
                <a:effectLst/>
                <a:latin typeface="+mn-lt"/>
                <a:ea typeface="+mn-ea"/>
                <a:cs typeface="+mn-cs"/>
              </a:rPr>
              <a:t>Unlimited liability – owner’s assets can be taken to offset debts which the business is unable to pay. </a:t>
            </a:r>
          </a:p>
          <a:p>
            <a:r>
              <a:rPr lang="en-US" sz="1200" kern="1200" dirty="0" smtClean="0">
                <a:solidFill>
                  <a:schemeClr val="tx1"/>
                </a:solidFill>
                <a:effectLst/>
                <a:latin typeface="+mn-lt"/>
                <a:ea typeface="+mn-ea"/>
                <a:cs typeface="+mn-cs"/>
              </a:rPr>
              <a:t>Lack of legitimacy- some government institutions and organizations refuse to do business with sole proprietorship </a:t>
            </a:r>
          </a:p>
          <a:p>
            <a:r>
              <a:rPr lang="en-US" sz="1200" kern="1200" dirty="0" smtClean="0">
                <a:solidFill>
                  <a:schemeClr val="tx1"/>
                </a:solidFill>
                <a:effectLst/>
                <a:latin typeface="+mn-lt"/>
                <a:ea typeface="+mn-ea"/>
                <a:cs typeface="+mn-cs"/>
              </a:rPr>
              <a:t>Difficult to sell the business owing to lack of distinction of the assets of the business and those of the owners.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B0E872C-396F-4842-A46A-6D391AEFECFD}" type="slidenum">
              <a:rPr lang="en-US" smtClean="0"/>
              <a:t>5</a:t>
            </a:fld>
            <a:endParaRPr lang="en-US"/>
          </a:p>
        </p:txBody>
      </p:sp>
    </p:spTree>
    <p:extLst>
      <p:ext uri="{BB962C8B-B14F-4D97-AF65-F5344CB8AC3E}">
        <p14:creationId xmlns:p14="http://schemas.microsoft.com/office/powerpoint/2010/main" val="19628151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70000"/>
              </a:lnSpc>
              <a:buFont typeface="Wingdings" panose="05000000000000000000" pitchFamily="2" charset="2"/>
              <a:buChar char="Ø"/>
            </a:pPr>
            <a:r>
              <a:rPr lang="en-US" sz="1200" dirty="0" smtClean="0">
                <a:latin typeface="Constantia" panose="02030602050306030303" pitchFamily="18" charset="0"/>
              </a:rPr>
              <a:t>The differences between these sole proprietorship and these two models can be summarized from different aspects namely:</a:t>
            </a:r>
          </a:p>
          <a:p>
            <a:pPr marL="457200" indent="-457200">
              <a:lnSpc>
                <a:spcPct val="170000"/>
              </a:lnSpc>
              <a:buFont typeface="+mj-lt"/>
              <a:buAutoNum type="arabicPeriod"/>
            </a:pPr>
            <a:r>
              <a:rPr lang="en-US" dirty="0" smtClean="0">
                <a:latin typeface="Constantia" panose="02030602050306030303" pitchFamily="18" charset="0"/>
              </a:rPr>
              <a:t>Ownership – sole proprietorship is owned by one individual, partnership two or more persons while corporation is owned by many shareholders.</a:t>
            </a:r>
          </a:p>
          <a:p>
            <a:pPr marL="457200" indent="-457200">
              <a:lnSpc>
                <a:spcPct val="170000"/>
              </a:lnSpc>
              <a:buFont typeface="+mj-lt"/>
              <a:buAutoNum type="arabicPeriod"/>
            </a:pPr>
            <a:r>
              <a:rPr lang="en-US" dirty="0" smtClean="0">
                <a:latin typeface="Constantia" panose="02030602050306030303" pitchFamily="18" charset="0"/>
              </a:rPr>
              <a:t>Decision making – all decisions made by the owner for sole proprietorship, in partnership partners make the decisions, and board of directors and shareholders make decisions. </a:t>
            </a:r>
          </a:p>
          <a:p>
            <a:pPr marL="457200" indent="-457200">
              <a:lnSpc>
                <a:spcPct val="170000"/>
              </a:lnSpc>
              <a:buFont typeface="+mj-lt"/>
              <a:buAutoNum type="arabicPeriod"/>
            </a:pPr>
            <a:r>
              <a:rPr lang="en-US" dirty="0" smtClean="0">
                <a:latin typeface="Constantia" panose="02030602050306030303" pitchFamily="18" charset="0"/>
              </a:rPr>
              <a:t>Taxation – business is not taxed in sole proprietorship and only income from profits is taxed, partnership partners own income are taxed while a company pay corporate tax and remits taxes of its employees (Seidman, 1950). </a:t>
            </a:r>
          </a:p>
          <a:p>
            <a:pPr marL="457200" indent="-457200">
              <a:lnSpc>
                <a:spcPct val="200000"/>
              </a:lnSpc>
              <a:buFont typeface="+mj-lt"/>
              <a:buAutoNum type="arabicPeriod"/>
            </a:pPr>
            <a:r>
              <a:rPr lang="en-US" dirty="0" smtClean="0">
                <a:latin typeface="Constantia" panose="02030602050306030303" pitchFamily="18" charset="0"/>
              </a:rPr>
              <a:t>Liability – sole proprietorship have unlimited liability, partnerships can have limited liability and corporations are have limited liability. </a:t>
            </a:r>
          </a:p>
          <a:p>
            <a:pPr marL="457200" indent="-457200">
              <a:lnSpc>
                <a:spcPct val="200000"/>
              </a:lnSpc>
              <a:buFont typeface="+mj-lt"/>
              <a:buAutoNum type="arabicPeriod"/>
            </a:pPr>
            <a:r>
              <a:rPr lang="en-US" dirty="0" smtClean="0">
                <a:latin typeface="Constantia" panose="02030602050306030303" pitchFamily="18" charset="0"/>
              </a:rPr>
              <a:t>Profit sharing – all profits go to the proprietor, in partnership profit is shared by the partners while corporations declare dividends and share them among shareholders</a:t>
            </a:r>
          </a:p>
        </p:txBody>
      </p:sp>
      <p:sp>
        <p:nvSpPr>
          <p:cNvPr id="4" name="Slide Number Placeholder 3"/>
          <p:cNvSpPr>
            <a:spLocks noGrp="1"/>
          </p:cNvSpPr>
          <p:nvPr>
            <p:ph type="sldNum" sz="quarter" idx="10"/>
          </p:nvPr>
        </p:nvSpPr>
        <p:spPr/>
        <p:txBody>
          <a:bodyPr/>
          <a:lstStyle/>
          <a:p>
            <a:fld id="{CB0E872C-396F-4842-A46A-6D391AEFECFD}" type="slidenum">
              <a:rPr lang="en-US" smtClean="0"/>
              <a:t>6</a:t>
            </a:fld>
            <a:endParaRPr lang="en-US"/>
          </a:p>
        </p:txBody>
      </p:sp>
    </p:spTree>
    <p:extLst>
      <p:ext uri="{BB962C8B-B14F-4D97-AF65-F5344CB8AC3E}">
        <p14:creationId xmlns:p14="http://schemas.microsoft.com/office/powerpoint/2010/main" val="13950111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200000"/>
              </a:lnSpc>
              <a:buFont typeface="Wingdings" panose="05000000000000000000" pitchFamily="2" charset="2"/>
              <a:buNone/>
            </a:pPr>
            <a:r>
              <a:rPr lang="en-US" dirty="0" smtClean="0">
                <a:latin typeface="Constantia" panose="02030602050306030303" pitchFamily="18" charset="0"/>
              </a:rPr>
              <a:t>Over 70% of business in the United States operate under the sole proprietorship model. Many started as such but later transformed to other models after they expanded.  Sole proprietorship is by far the most preferred business model</a:t>
            </a:r>
            <a:r>
              <a:rPr lang="en-US" baseline="0" dirty="0" smtClean="0">
                <a:latin typeface="Constantia" panose="02030602050306030303" pitchFamily="18" charset="0"/>
              </a:rPr>
              <a:t> in the United States accounting for over 22 million business. </a:t>
            </a:r>
            <a:endParaRPr lang="en-US" sz="1200" dirty="0" smtClean="0">
              <a:latin typeface="Constantia" panose="02030602050306030303" pitchFamily="18" charset="0"/>
            </a:endParaRPr>
          </a:p>
        </p:txBody>
      </p:sp>
      <p:sp>
        <p:nvSpPr>
          <p:cNvPr id="4" name="Slide Number Placeholder 3"/>
          <p:cNvSpPr>
            <a:spLocks noGrp="1"/>
          </p:cNvSpPr>
          <p:nvPr>
            <p:ph type="sldNum" sz="quarter" idx="10"/>
          </p:nvPr>
        </p:nvSpPr>
        <p:spPr/>
        <p:txBody>
          <a:bodyPr/>
          <a:lstStyle/>
          <a:p>
            <a:fld id="{CB0E872C-396F-4842-A46A-6D391AEFECFD}" type="slidenum">
              <a:rPr lang="en-US" smtClean="0"/>
              <a:t>7</a:t>
            </a:fld>
            <a:endParaRPr lang="en-US"/>
          </a:p>
        </p:txBody>
      </p:sp>
    </p:spTree>
    <p:extLst>
      <p:ext uri="{BB962C8B-B14F-4D97-AF65-F5344CB8AC3E}">
        <p14:creationId xmlns:p14="http://schemas.microsoft.com/office/powerpoint/2010/main" val="14147646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200000"/>
              </a:lnSpc>
              <a:buFont typeface="Wingdings" panose="05000000000000000000" pitchFamily="2" charset="2"/>
              <a:buNone/>
            </a:pPr>
            <a:r>
              <a:rPr lang="en-US" sz="1200" dirty="0" smtClean="0">
                <a:latin typeface="Constantia" panose="02030602050306030303" pitchFamily="18" charset="0"/>
              </a:rPr>
              <a:t>Some business that are</a:t>
            </a:r>
            <a:r>
              <a:rPr lang="en-US" sz="1200" baseline="0" dirty="0" smtClean="0">
                <a:latin typeface="Constantia" panose="02030602050306030303" pitchFamily="18" charset="0"/>
              </a:rPr>
              <a:t> suitable for sole proprietorship model. </a:t>
            </a:r>
            <a:endParaRPr lang="en-US" sz="1200" dirty="0" smtClean="0">
              <a:latin typeface="Constantia" panose="02030602050306030303" pitchFamily="18" charset="0"/>
            </a:endParaRPr>
          </a:p>
        </p:txBody>
      </p:sp>
      <p:sp>
        <p:nvSpPr>
          <p:cNvPr id="4" name="Slide Number Placeholder 3"/>
          <p:cNvSpPr>
            <a:spLocks noGrp="1"/>
          </p:cNvSpPr>
          <p:nvPr>
            <p:ph type="sldNum" sz="quarter" idx="10"/>
          </p:nvPr>
        </p:nvSpPr>
        <p:spPr/>
        <p:txBody>
          <a:bodyPr/>
          <a:lstStyle/>
          <a:p>
            <a:fld id="{CB0E872C-396F-4842-A46A-6D391AEFECFD}" type="slidenum">
              <a:rPr lang="en-US" smtClean="0"/>
              <a:t>8</a:t>
            </a:fld>
            <a:endParaRPr lang="en-US"/>
          </a:p>
        </p:txBody>
      </p:sp>
    </p:spTree>
    <p:extLst>
      <p:ext uri="{BB962C8B-B14F-4D97-AF65-F5344CB8AC3E}">
        <p14:creationId xmlns:p14="http://schemas.microsoft.com/office/powerpoint/2010/main" val="14247965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 Unlimited liability means that there is full legal responsibilities to the business owners for their business debt. Since there is no legal separation of the business from its owners, debts owned by the business can be recouped from personal assets of the owner </a:t>
            </a:r>
            <a:r>
              <a:rPr lang="en-US" dirty="0" smtClean="0"/>
              <a:t>(Akan &amp; Tevfik, 2020)</a:t>
            </a:r>
            <a:r>
              <a:rPr lang="en-US" sz="1200" kern="1200" dirty="0" smtClean="0">
                <a:solidFill>
                  <a:schemeClr val="tx1"/>
                </a:solidFill>
                <a:effectLst/>
                <a:latin typeface="+mn-lt"/>
                <a:ea typeface="+mn-ea"/>
                <a:cs typeface="+mn-cs"/>
              </a:rPr>
              <a:t>. Sole proprietorship have unlimited liabilities as the proprietor and the business are seen as one entity. </a:t>
            </a:r>
          </a:p>
          <a:p>
            <a:endParaRPr lang="en-US" dirty="0"/>
          </a:p>
        </p:txBody>
      </p:sp>
      <p:sp>
        <p:nvSpPr>
          <p:cNvPr id="4" name="Slide Number Placeholder 3"/>
          <p:cNvSpPr>
            <a:spLocks noGrp="1"/>
          </p:cNvSpPr>
          <p:nvPr>
            <p:ph type="sldNum" sz="quarter" idx="10"/>
          </p:nvPr>
        </p:nvSpPr>
        <p:spPr/>
        <p:txBody>
          <a:bodyPr/>
          <a:lstStyle/>
          <a:p>
            <a:fld id="{CB0E872C-396F-4842-A46A-6D391AEFECFD}" type="slidenum">
              <a:rPr lang="en-US" smtClean="0"/>
              <a:t>9</a:t>
            </a:fld>
            <a:endParaRPr lang="en-US"/>
          </a:p>
        </p:txBody>
      </p:sp>
    </p:spTree>
    <p:extLst>
      <p:ext uri="{BB962C8B-B14F-4D97-AF65-F5344CB8AC3E}">
        <p14:creationId xmlns:p14="http://schemas.microsoft.com/office/powerpoint/2010/main" val="9254197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7/27/2021</a:t>
            </a:fld>
            <a:endParaRPr lang="en-US" dirty="0"/>
          </a:p>
        </p:txBody>
      </p:sp>
      <p:sp>
        <p:nvSpPr>
          <p:cNvPr id="5" name="Footer Placeholder 4"/>
          <p:cNvSpPr>
            <a:spLocks noGrp="1"/>
          </p:cNvSpPr>
          <p:nvPr>
            <p:ph type="ftr" sz="quarter" idx="11"/>
          </p:nvPr>
        </p:nvSpPr>
        <p:spPr>
          <a:xfrm>
            <a:off x="5332412" y="5883275"/>
            <a:ext cx="4324044" cy="365125"/>
          </a:xfrm>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93724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7/27/2021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957256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7/27/2021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857073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7/27/2021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438239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7/27/2021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496904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7/27/2021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862718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7/27/2021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524019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7/27/2021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22084818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7/27/2021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04571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smtClean="0"/>
              <a:t>7/27/2021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951856" y="5867131"/>
            <a:ext cx="551167" cy="365125"/>
          </a:xfrm>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33935023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7/27/2021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06221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smtClean="0"/>
              <a:t>7/27/2021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35369055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7/27/2021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98599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7/27/2021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107104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7/27/2021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18172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t>7/27/2021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224883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7/27/2021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628237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smtClean="0"/>
              <a:pPr/>
              <a:t>7/27/2021</a:t>
            </a:fld>
            <a:endParaRPr lang="en-US" dirty="0"/>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11965375"/>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yelp.com/biz/stockcalifornia-glendale-3"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12609" y="692727"/>
            <a:ext cx="7766936" cy="2824709"/>
          </a:xfrm>
        </p:spPr>
        <p:txBody>
          <a:bodyPr>
            <a:normAutofit/>
          </a:bodyPr>
          <a:lstStyle/>
          <a:p>
            <a:pPr algn="ctr">
              <a:lnSpc>
                <a:spcPct val="150000"/>
              </a:lnSpc>
            </a:pPr>
            <a:r>
              <a:rPr lang="en-US" sz="4400" dirty="0" smtClean="0">
                <a:solidFill>
                  <a:srgbClr val="002060"/>
                </a:solidFill>
              </a:rPr>
              <a:t>Types of Business Models: Sole Proprietorship</a:t>
            </a:r>
            <a:endParaRPr lang="en-US" sz="4400" dirty="0">
              <a:solidFill>
                <a:srgbClr val="002060"/>
              </a:solidFill>
            </a:endParaRPr>
          </a:p>
        </p:txBody>
      </p:sp>
      <p:sp>
        <p:nvSpPr>
          <p:cNvPr id="3" name="Subtitle 2"/>
          <p:cNvSpPr>
            <a:spLocks noGrp="1"/>
          </p:cNvSpPr>
          <p:nvPr>
            <p:ph type="subTitle" idx="1"/>
          </p:nvPr>
        </p:nvSpPr>
        <p:spPr>
          <a:xfrm>
            <a:off x="2312609" y="3691605"/>
            <a:ext cx="7766936" cy="1647311"/>
          </a:xfrm>
        </p:spPr>
        <p:txBody>
          <a:bodyPr>
            <a:normAutofit fontScale="92500" lnSpcReduction="10000"/>
          </a:bodyPr>
          <a:lstStyle/>
          <a:p>
            <a:pPr algn="ctr">
              <a:lnSpc>
                <a:spcPct val="150000"/>
              </a:lnSpc>
            </a:pPr>
            <a:r>
              <a:rPr lang="en-US" dirty="0" smtClean="0">
                <a:solidFill>
                  <a:srgbClr val="002060"/>
                </a:solidFill>
              </a:rPr>
              <a:t>Name </a:t>
            </a:r>
          </a:p>
          <a:p>
            <a:pPr algn="ctr">
              <a:lnSpc>
                <a:spcPct val="150000"/>
              </a:lnSpc>
            </a:pPr>
            <a:r>
              <a:rPr lang="en-US" dirty="0" smtClean="0">
                <a:solidFill>
                  <a:srgbClr val="002060"/>
                </a:solidFill>
              </a:rPr>
              <a:t>Course </a:t>
            </a:r>
          </a:p>
          <a:p>
            <a:pPr algn="ctr">
              <a:lnSpc>
                <a:spcPct val="150000"/>
              </a:lnSpc>
            </a:pPr>
            <a:r>
              <a:rPr lang="en-US" dirty="0" smtClean="0">
                <a:solidFill>
                  <a:srgbClr val="002060"/>
                </a:solidFill>
              </a:rPr>
              <a:t>Institution</a:t>
            </a:r>
            <a:endParaRPr lang="en-US" dirty="0">
              <a:solidFill>
                <a:srgbClr val="002060"/>
              </a:solidFill>
            </a:endParaRPr>
          </a:p>
        </p:txBody>
      </p:sp>
    </p:spTree>
    <p:extLst>
      <p:ext uri="{BB962C8B-B14F-4D97-AF65-F5344CB8AC3E}">
        <p14:creationId xmlns:p14="http://schemas.microsoft.com/office/powerpoint/2010/main" val="1180138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8166" y="408710"/>
            <a:ext cx="10018713" cy="1143000"/>
          </a:xfrm>
        </p:spPr>
        <p:txBody>
          <a:bodyPr/>
          <a:lstStyle/>
          <a:p>
            <a:r>
              <a:rPr lang="en-US" dirty="0" smtClean="0">
                <a:solidFill>
                  <a:schemeClr val="accent1">
                    <a:lumMod val="75000"/>
                  </a:schemeClr>
                </a:solidFill>
              </a:rPr>
              <a:t>References </a:t>
            </a:r>
            <a:endParaRPr lang="en-US" dirty="0">
              <a:solidFill>
                <a:schemeClr val="accent1">
                  <a:lumMod val="75000"/>
                </a:schemeClr>
              </a:solidFill>
            </a:endParaRPr>
          </a:p>
        </p:txBody>
      </p:sp>
      <p:sp>
        <p:nvSpPr>
          <p:cNvPr id="3" name="Content Placeholder 2"/>
          <p:cNvSpPr>
            <a:spLocks noGrp="1"/>
          </p:cNvSpPr>
          <p:nvPr>
            <p:ph idx="1"/>
          </p:nvPr>
        </p:nvSpPr>
        <p:spPr>
          <a:xfrm>
            <a:off x="1163782" y="2535381"/>
            <a:ext cx="10602478" cy="3990109"/>
          </a:xfrm>
        </p:spPr>
        <p:txBody>
          <a:bodyPr>
            <a:normAutofit fontScale="92500" lnSpcReduction="10000"/>
          </a:bodyPr>
          <a:lstStyle/>
          <a:p>
            <a:pPr>
              <a:buFont typeface="Wingdings" panose="05000000000000000000" pitchFamily="2" charset="2"/>
              <a:buChar char="Ø"/>
            </a:pPr>
            <a:r>
              <a:rPr lang="en-US" dirty="0"/>
              <a:t>Anderson, C. D., &amp; Howard, N. E. (1993). Real and apparent differences between employee and partner/sole proprietor compensation. </a:t>
            </a:r>
            <a:r>
              <a:rPr lang="en-US" i="1" dirty="0"/>
              <a:t>Volume 1 Major Tax Plan. 5-</a:t>
            </a:r>
            <a:r>
              <a:rPr lang="en-US" dirty="0"/>
              <a:t>, </a:t>
            </a:r>
            <a:r>
              <a:rPr lang="en-US" i="1" dirty="0"/>
              <a:t>45</a:t>
            </a:r>
            <a:r>
              <a:rPr lang="en-US" dirty="0"/>
              <a:t>, 1</a:t>
            </a:r>
            <a:r>
              <a:rPr lang="en-US" dirty="0" smtClean="0"/>
              <a:t>.</a:t>
            </a:r>
          </a:p>
          <a:p>
            <a:pPr>
              <a:buFont typeface="Wingdings" panose="05000000000000000000" pitchFamily="2" charset="2"/>
              <a:buChar char="Ø"/>
            </a:pPr>
            <a:r>
              <a:rPr lang="en-US" dirty="0" smtClean="0"/>
              <a:t>Akan</a:t>
            </a:r>
            <a:r>
              <a:rPr lang="en-US" dirty="0"/>
              <a:t>, M., &amp; Tevfik, A. T. (2020). 8 Basics of Corporate Finance. In </a:t>
            </a:r>
            <a:r>
              <a:rPr lang="en-US" i="1" dirty="0"/>
              <a:t>Fundamentals of Finance</a:t>
            </a:r>
            <a:r>
              <a:rPr lang="en-US" dirty="0"/>
              <a:t> (pp. 157-164). De Gruyter</a:t>
            </a:r>
            <a:r>
              <a:rPr lang="en-US" dirty="0" smtClean="0"/>
              <a:t>.</a:t>
            </a:r>
          </a:p>
          <a:p>
            <a:pPr>
              <a:buFont typeface="Wingdings" panose="05000000000000000000" pitchFamily="2" charset="2"/>
              <a:buChar char="Ø"/>
            </a:pPr>
            <a:r>
              <a:rPr lang="en-US" dirty="0"/>
              <a:t>Balouziyeh, J. M. (2013). Sole Proprietorships. In </a:t>
            </a:r>
            <a:r>
              <a:rPr lang="en-US" i="1" dirty="0"/>
              <a:t>A Legal Guide to United States Business Organizations</a:t>
            </a:r>
            <a:r>
              <a:rPr lang="en-US" dirty="0"/>
              <a:t> (pp. 29-31). Springer, Berlin, Heidelberg</a:t>
            </a:r>
            <a:r>
              <a:rPr lang="en-US" dirty="0" smtClean="0"/>
              <a:t>.</a:t>
            </a:r>
          </a:p>
          <a:p>
            <a:pPr>
              <a:buFont typeface="Wingdings" panose="05000000000000000000" pitchFamily="2" charset="2"/>
              <a:buChar char="Ø"/>
            </a:pPr>
            <a:r>
              <a:rPr lang="en-US" dirty="0"/>
              <a:t>Chowdhury, A. (2013). Proprietorship Firms: Advantages and Survival. </a:t>
            </a:r>
            <a:r>
              <a:rPr lang="en-US" i="1" dirty="0"/>
              <a:t>Available at SSRN 2220979</a:t>
            </a:r>
            <a:r>
              <a:rPr lang="en-US" dirty="0" smtClean="0"/>
              <a:t>.</a:t>
            </a:r>
          </a:p>
          <a:p>
            <a:pPr>
              <a:buFont typeface="Wingdings" panose="05000000000000000000" pitchFamily="2" charset="2"/>
              <a:buChar char="Ø"/>
            </a:pPr>
            <a:r>
              <a:rPr lang="en-US" dirty="0"/>
              <a:t>Seidman, J. S. (1950). A comparison of tax advantages of a corporation v. partnership or sole proprietorship. </a:t>
            </a:r>
            <a:r>
              <a:rPr lang="en-US" i="1" dirty="0"/>
              <a:t>Journal of Accountancy (pre-1986)</a:t>
            </a:r>
            <a:r>
              <a:rPr lang="en-US" dirty="0"/>
              <a:t>, </a:t>
            </a:r>
            <a:r>
              <a:rPr lang="en-US" i="1" dirty="0"/>
              <a:t>90</a:t>
            </a:r>
            <a:r>
              <a:rPr lang="en-US" dirty="0"/>
              <a:t>(000002), 104.</a:t>
            </a:r>
          </a:p>
          <a:p>
            <a:pPr>
              <a:buFont typeface="Wingdings" panose="05000000000000000000" pitchFamily="2" charset="2"/>
              <a:buChar char="Ø"/>
            </a:pPr>
            <a:endParaRPr lang="en-US" dirty="0" smtClean="0"/>
          </a:p>
          <a:p>
            <a:pPr>
              <a:buFont typeface="Wingdings" panose="05000000000000000000" pitchFamily="2" charset="2"/>
              <a:buChar char="Ø"/>
            </a:pPr>
            <a:endParaRPr lang="en-US" dirty="0"/>
          </a:p>
          <a:p>
            <a:pPr>
              <a:buFont typeface="Wingdings" panose="05000000000000000000" pitchFamily="2" charset="2"/>
              <a:buChar char="Ø"/>
            </a:pPr>
            <a:endParaRPr lang="en-US" dirty="0"/>
          </a:p>
        </p:txBody>
      </p:sp>
    </p:spTree>
    <p:extLst>
      <p:ext uri="{BB962C8B-B14F-4D97-AF65-F5344CB8AC3E}">
        <p14:creationId xmlns:p14="http://schemas.microsoft.com/office/powerpoint/2010/main" val="3001838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5039" y="1"/>
            <a:ext cx="10018713" cy="1108364"/>
          </a:xfrm>
        </p:spPr>
        <p:txBody>
          <a:bodyPr/>
          <a:lstStyle/>
          <a:p>
            <a:pPr algn="ctr"/>
            <a:r>
              <a:rPr lang="en-US" dirty="0" smtClean="0">
                <a:solidFill>
                  <a:srgbClr val="0070C0"/>
                </a:solidFill>
              </a:rPr>
              <a:t>Key Characteristics </a:t>
            </a:r>
            <a:endParaRPr lang="en-US" dirty="0">
              <a:solidFill>
                <a:srgbClr val="0070C0"/>
              </a:solidFill>
            </a:endParaRPr>
          </a:p>
        </p:txBody>
      </p:sp>
      <p:sp>
        <p:nvSpPr>
          <p:cNvPr id="3" name="Content Placeholder 2"/>
          <p:cNvSpPr>
            <a:spLocks noGrp="1"/>
          </p:cNvSpPr>
          <p:nvPr>
            <p:ph idx="1"/>
          </p:nvPr>
        </p:nvSpPr>
        <p:spPr>
          <a:xfrm>
            <a:off x="1316182" y="872836"/>
            <a:ext cx="10695709" cy="5777346"/>
          </a:xfrm>
        </p:spPr>
        <p:txBody>
          <a:bodyPr>
            <a:normAutofit fontScale="85000" lnSpcReduction="20000"/>
          </a:bodyPr>
          <a:lstStyle/>
          <a:p>
            <a:pPr>
              <a:lnSpc>
                <a:spcPct val="170000"/>
              </a:lnSpc>
              <a:buFont typeface="Wingdings" panose="05000000000000000000" pitchFamily="2" charset="2"/>
              <a:buChar char="Ø"/>
            </a:pPr>
            <a:r>
              <a:rPr lang="en-US" dirty="0" smtClean="0">
                <a:latin typeface="Constantia" panose="02030602050306030303" pitchFamily="18" charset="0"/>
              </a:rPr>
              <a:t>This is the simplest and the most inexpensive business model to start and run.</a:t>
            </a:r>
          </a:p>
          <a:p>
            <a:pPr>
              <a:lnSpc>
                <a:spcPct val="170000"/>
              </a:lnSpc>
              <a:buFont typeface="Wingdings" panose="05000000000000000000" pitchFamily="2" charset="2"/>
              <a:buChar char="Ø"/>
            </a:pPr>
            <a:r>
              <a:rPr lang="en-US" sz="2400" dirty="0" smtClean="0">
                <a:latin typeface="Constantia" panose="02030602050306030303" pitchFamily="18" charset="0"/>
              </a:rPr>
              <a:t>It is founded by one person referred to proprietor.</a:t>
            </a:r>
          </a:p>
          <a:p>
            <a:pPr>
              <a:lnSpc>
                <a:spcPct val="170000"/>
              </a:lnSpc>
              <a:buFont typeface="Wingdings" panose="05000000000000000000" pitchFamily="2" charset="2"/>
              <a:buChar char="Ø"/>
            </a:pPr>
            <a:r>
              <a:rPr lang="en-US" dirty="0" smtClean="0">
                <a:latin typeface="Constantia" panose="02030602050306030303" pitchFamily="18" charset="0"/>
              </a:rPr>
              <a:t>It requires little paperwork to be registered and the fees charged are at the minimum (</a:t>
            </a:r>
            <a:r>
              <a:rPr lang="en-US" dirty="0">
                <a:latin typeface="Constantia" panose="02030602050306030303" pitchFamily="18" charset="0"/>
              </a:rPr>
              <a:t>Balouziyeh, </a:t>
            </a:r>
            <a:r>
              <a:rPr lang="en-US" dirty="0" smtClean="0">
                <a:latin typeface="Constantia" panose="02030602050306030303" pitchFamily="18" charset="0"/>
              </a:rPr>
              <a:t>2013). </a:t>
            </a:r>
            <a:endParaRPr lang="en-US" sz="2400" dirty="0" smtClean="0">
              <a:latin typeface="Constantia" panose="02030602050306030303" pitchFamily="18" charset="0"/>
            </a:endParaRPr>
          </a:p>
          <a:p>
            <a:pPr>
              <a:lnSpc>
                <a:spcPct val="170000"/>
              </a:lnSpc>
              <a:buFont typeface="Wingdings" panose="05000000000000000000" pitchFamily="2" charset="2"/>
              <a:buChar char="Ø"/>
            </a:pPr>
            <a:r>
              <a:rPr lang="en-US" dirty="0" smtClean="0">
                <a:latin typeface="Constantia" panose="02030602050306030303" pitchFamily="18" charset="0"/>
              </a:rPr>
              <a:t>The proprietor is solely responsible for the running of the business. </a:t>
            </a:r>
          </a:p>
          <a:p>
            <a:pPr>
              <a:lnSpc>
                <a:spcPct val="170000"/>
              </a:lnSpc>
              <a:buFont typeface="Wingdings" panose="05000000000000000000" pitchFamily="2" charset="2"/>
              <a:buChar char="Ø"/>
            </a:pPr>
            <a:r>
              <a:rPr lang="en-US" dirty="0" smtClean="0">
                <a:latin typeface="Constantia" panose="02030602050306030303" pitchFamily="18" charset="0"/>
              </a:rPr>
              <a:t> startup capital and subsequent capital injections are done by the proprietor through loans or other personal means.</a:t>
            </a:r>
          </a:p>
          <a:p>
            <a:pPr>
              <a:lnSpc>
                <a:spcPct val="170000"/>
              </a:lnSpc>
              <a:buFont typeface="Wingdings" panose="05000000000000000000" pitchFamily="2" charset="2"/>
              <a:buChar char="Ø"/>
            </a:pPr>
            <a:r>
              <a:rPr lang="en-US" dirty="0" smtClean="0">
                <a:latin typeface="Constantia" panose="02030602050306030303" pitchFamily="18" charset="0"/>
              </a:rPr>
              <a:t>This type of business have unlimited liability and owners assets can be used to pay for any debts owed by the business. </a:t>
            </a:r>
          </a:p>
          <a:p>
            <a:pPr>
              <a:lnSpc>
                <a:spcPct val="170000"/>
              </a:lnSpc>
              <a:buFont typeface="Wingdings" panose="05000000000000000000" pitchFamily="2" charset="2"/>
              <a:buChar char="Ø"/>
            </a:pPr>
            <a:r>
              <a:rPr lang="en-US" dirty="0" smtClean="0">
                <a:latin typeface="Constantia" panose="02030602050306030303" pitchFamily="18" charset="0"/>
              </a:rPr>
              <a:t>It is suitable for small business which can change the form its model as the business expands. </a:t>
            </a:r>
            <a:endParaRPr lang="en-US" sz="2400" dirty="0" smtClean="0">
              <a:latin typeface="Constantia" panose="02030602050306030303" pitchFamily="18" charset="0"/>
            </a:endParaRPr>
          </a:p>
        </p:txBody>
      </p:sp>
    </p:spTree>
    <p:extLst>
      <p:ext uri="{BB962C8B-B14F-4D97-AF65-F5344CB8AC3E}">
        <p14:creationId xmlns:p14="http://schemas.microsoft.com/office/powerpoint/2010/main" val="12936365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415636"/>
            <a:ext cx="10945171" cy="858253"/>
          </a:xfrm>
        </p:spPr>
        <p:txBody>
          <a:bodyPr/>
          <a:lstStyle/>
          <a:p>
            <a:pPr algn="ctr"/>
            <a:r>
              <a:rPr lang="en-US" dirty="0" smtClean="0">
                <a:solidFill>
                  <a:srgbClr val="0070C0"/>
                </a:solidFill>
              </a:rPr>
              <a:t>How It is Created </a:t>
            </a:r>
            <a:endParaRPr lang="en-US" dirty="0">
              <a:solidFill>
                <a:srgbClr val="0070C0"/>
              </a:solidFill>
            </a:endParaRPr>
          </a:p>
        </p:txBody>
      </p:sp>
      <p:sp>
        <p:nvSpPr>
          <p:cNvPr id="3" name="Content Placeholder 2"/>
          <p:cNvSpPr>
            <a:spLocks noGrp="1"/>
          </p:cNvSpPr>
          <p:nvPr>
            <p:ph idx="1"/>
          </p:nvPr>
        </p:nvSpPr>
        <p:spPr>
          <a:xfrm>
            <a:off x="1620980" y="1343891"/>
            <a:ext cx="10141529" cy="5181600"/>
          </a:xfrm>
        </p:spPr>
        <p:txBody>
          <a:bodyPr>
            <a:normAutofit fontScale="92500"/>
          </a:bodyPr>
          <a:lstStyle/>
          <a:p>
            <a:pPr>
              <a:lnSpc>
                <a:spcPct val="200000"/>
              </a:lnSpc>
              <a:buFont typeface="Wingdings" panose="05000000000000000000" pitchFamily="2" charset="2"/>
              <a:buChar char="Ø"/>
            </a:pPr>
            <a:r>
              <a:rPr lang="en-US" dirty="0"/>
              <a:t>Creation of a sole proprietorship model is very easy. </a:t>
            </a:r>
            <a:endParaRPr lang="en-US" dirty="0" smtClean="0"/>
          </a:p>
          <a:p>
            <a:pPr>
              <a:lnSpc>
                <a:spcPct val="200000"/>
              </a:lnSpc>
              <a:buFont typeface="Wingdings" panose="05000000000000000000" pitchFamily="2" charset="2"/>
              <a:buChar char="Ø"/>
            </a:pPr>
            <a:r>
              <a:rPr lang="en-US" dirty="0" smtClean="0"/>
              <a:t>First </a:t>
            </a:r>
            <a:r>
              <a:rPr lang="en-US" dirty="0"/>
              <a:t>one need to create a business name and decide on the location of the exercise. </a:t>
            </a:r>
            <a:endParaRPr lang="en-US" dirty="0" smtClean="0"/>
          </a:p>
          <a:p>
            <a:pPr>
              <a:lnSpc>
                <a:spcPct val="200000"/>
              </a:lnSpc>
              <a:buFont typeface="Wingdings" panose="05000000000000000000" pitchFamily="2" charset="2"/>
              <a:buChar char="Ø"/>
            </a:pPr>
            <a:r>
              <a:rPr lang="en-US" dirty="0" smtClean="0"/>
              <a:t>Secondly</a:t>
            </a:r>
            <a:r>
              <a:rPr lang="en-US" dirty="0"/>
              <a:t>, file for a business permit from city or council government. </a:t>
            </a:r>
            <a:endParaRPr lang="en-US" dirty="0" smtClean="0"/>
          </a:p>
          <a:p>
            <a:pPr>
              <a:lnSpc>
                <a:spcPct val="200000"/>
              </a:lnSpc>
              <a:buFont typeface="Wingdings" panose="05000000000000000000" pitchFamily="2" charset="2"/>
              <a:buChar char="Ø"/>
            </a:pPr>
            <a:r>
              <a:rPr lang="en-US" dirty="0" smtClean="0"/>
              <a:t>You </a:t>
            </a:r>
            <a:r>
              <a:rPr lang="en-US" dirty="0"/>
              <a:t>are now ready to operate your business</a:t>
            </a:r>
            <a:r>
              <a:rPr lang="en-US" dirty="0" smtClean="0"/>
              <a:t>.</a:t>
            </a:r>
          </a:p>
          <a:p>
            <a:pPr>
              <a:lnSpc>
                <a:spcPct val="200000"/>
              </a:lnSpc>
              <a:buFont typeface="Wingdings" panose="05000000000000000000" pitchFamily="2" charset="2"/>
              <a:buChar char="Ø"/>
            </a:pPr>
            <a:r>
              <a:rPr lang="en-US" dirty="0" smtClean="0"/>
              <a:t> </a:t>
            </a:r>
            <a:r>
              <a:rPr lang="en-US" dirty="0"/>
              <a:t>It is recommended that one sets a business account to avoid </a:t>
            </a:r>
            <a:r>
              <a:rPr lang="en-US" dirty="0" smtClean="0"/>
              <a:t>mixing </a:t>
            </a:r>
            <a:r>
              <a:rPr lang="en-US" dirty="0"/>
              <a:t>of business and personal expenditure</a:t>
            </a:r>
            <a:endParaRPr lang="en-US" sz="2400" dirty="0">
              <a:latin typeface="Constantia" panose="02030602050306030303" pitchFamily="18" charset="0"/>
            </a:endParaRPr>
          </a:p>
        </p:txBody>
      </p:sp>
    </p:spTree>
    <p:extLst>
      <p:ext uri="{BB962C8B-B14F-4D97-AF65-F5344CB8AC3E}">
        <p14:creationId xmlns:p14="http://schemas.microsoft.com/office/powerpoint/2010/main" val="24481301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477983"/>
            <a:ext cx="10018713" cy="1198418"/>
          </a:xfrm>
        </p:spPr>
        <p:txBody>
          <a:bodyPr/>
          <a:lstStyle/>
          <a:p>
            <a:pPr algn="ctr"/>
            <a:r>
              <a:rPr lang="en-US" dirty="0" smtClean="0">
                <a:solidFill>
                  <a:srgbClr val="0070C0"/>
                </a:solidFill>
              </a:rPr>
              <a:t>Advantages of Sole Proprietorship </a:t>
            </a:r>
            <a:endParaRPr lang="en-US" dirty="0">
              <a:solidFill>
                <a:srgbClr val="0070C0"/>
              </a:solidFill>
            </a:endParaRPr>
          </a:p>
        </p:txBody>
      </p:sp>
      <p:sp>
        <p:nvSpPr>
          <p:cNvPr id="3" name="Content Placeholder 2"/>
          <p:cNvSpPr>
            <a:spLocks noGrp="1"/>
          </p:cNvSpPr>
          <p:nvPr>
            <p:ph idx="1"/>
          </p:nvPr>
        </p:nvSpPr>
        <p:spPr>
          <a:xfrm>
            <a:off x="1484310" y="1745673"/>
            <a:ext cx="10208926" cy="4447309"/>
          </a:xfrm>
        </p:spPr>
        <p:txBody>
          <a:bodyPr>
            <a:normAutofit/>
          </a:bodyPr>
          <a:lstStyle/>
          <a:p>
            <a:pPr>
              <a:lnSpc>
                <a:spcPct val="150000"/>
              </a:lnSpc>
              <a:buFont typeface="Wingdings" panose="05000000000000000000" pitchFamily="2" charset="2"/>
              <a:buChar char="Ø"/>
            </a:pPr>
            <a:r>
              <a:rPr lang="en-US" sz="2200" dirty="0"/>
              <a:t>It is easy to start with limited capital</a:t>
            </a:r>
          </a:p>
          <a:p>
            <a:pPr>
              <a:lnSpc>
                <a:spcPct val="150000"/>
              </a:lnSpc>
              <a:buFont typeface="Wingdings" panose="05000000000000000000" pitchFamily="2" charset="2"/>
              <a:buChar char="Ø"/>
            </a:pPr>
            <a:r>
              <a:rPr lang="en-US" sz="2200" dirty="0"/>
              <a:t>There is little government regulations and oversight unlike corporations and </a:t>
            </a:r>
            <a:r>
              <a:rPr lang="en-US" sz="2200" dirty="0" smtClean="0"/>
              <a:t>partnership (</a:t>
            </a:r>
            <a:r>
              <a:rPr lang="en-US" sz="2000" dirty="0" smtClean="0"/>
              <a:t>Chowdhury, 2013</a:t>
            </a:r>
            <a:r>
              <a:rPr lang="en-US" sz="2000" dirty="0"/>
              <a:t>).</a:t>
            </a:r>
            <a:r>
              <a:rPr lang="en-US" sz="2200" dirty="0" smtClean="0"/>
              <a:t> </a:t>
            </a:r>
            <a:endParaRPr lang="en-US" sz="2200" dirty="0"/>
          </a:p>
          <a:p>
            <a:pPr>
              <a:lnSpc>
                <a:spcPct val="150000"/>
              </a:lnSpc>
              <a:buFont typeface="Wingdings" panose="05000000000000000000" pitchFamily="2" charset="2"/>
              <a:buChar char="Ø"/>
            </a:pPr>
            <a:r>
              <a:rPr lang="en-US" sz="2200" dirty="0"/>
              <a:t>Decision making is easier which makes it suitable for small businesses </a:t>
            </a:r>
          </a:p>
          <a:p>
            <a:pPr>
              <a:lnSpc>
                <a:spcPct val="150000"/>
              </a:lnSpc>
              <a:buFont typeface="Wingdings" panose="05000000000000000000" pitchFamily="2" charset="2"/>
              <a:buChar char="Ø"/>
            </a:pPr>
            <a:r>
              <a:rPr lang="en-US" sz="2200" dirty="0"/>
              <a:t>There is no double taxation i.e. only the owner is taxed from the profits, the business does not pay taxes </a:t>
            </a:r>
          </a:p>
          <a:p>
            <a:pPr>
              <a:lnSpc>
                <a:spcPct val="150000"/>
              </a:lnSpc>
              <a:buFont typeface="Wingdings" panose="05000000000000000000" pitchFamily="2" charset="2"/>
              <a:buChar char="Ø"/>
            </a:pPr>
            <a:r>
              <a:rPr lang="en-US" sz="2200" dirty="0"/>
              <a:t>There are no requirements to prepare financial statements and file taxes </a:t>
            </a:r>
          </a:p>
        </p:txBody>
      </p:sp>
    </p:spTree>
    <p:extLst>
      <p:ext uri="{BB962C8B-B14F-4D97-AF65-F5344CB8AC3E}">
        <p14:creationId xmlns:p14="http://schemas.microsoft.com/office/powerpoint/2010/main" val="13399851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422565"/>
            <a:ext cx="10018713" cy="1198418"/>
          </a:xfrm>
        </p:spPr>
        <p:txBody>
          <a:bodyPr>
            <a:normAutofit/>
          </a:bodyPr>
          <a:lstStyle/>
          <a:p>
            <a:pPr algn="ctr"/>
            <a:r>
              <a:rPr lang="en-US" sz="3200" dirty="0" smtClean="0">
                <a:solidFill>
                  <a:srgbClr val="0070C0"/>
                </a:solidFill>
              </a:rPr>
              <a:t>Disadvantages </a:t>
            </a:r>
            <a:endParaRPr lang="en-US" sz="3200" dirty="0">
              <a:solidFill>
                <a:srgbClr val="0070C0"/>
              </a:solidFill>
            </a:endParaRPr>
          </a:p>
        </p:txBody>
      </p:sp>
      <p:sp>
        <p:nvSpPr>
          <p:cNvPr id="3" name="Content Placeholder 2"/>
          <p:cNvSpPr>
            <a:spLocks noGrp="1"/>
          </p:cNvSpPr>
          <p:nvPr>
            <p:ph idx="1"/>
          </p:nvPr>
        </p:nvSpPr>
        <p:spPr>
          <a:xfrm>
            <a:off x="1484310" y="1620982"/>
            <a:ext cx="10181217" cy="4862945"/>
          </a:xfrm>
        </p:spPr>
        <p:txBody>
          <a:bodyPr>
            <a:normAutofit fontScale="92500"/>
          </a:bodyPr>
          <a:lstStyle/>
          <a:p>
            <a:pPr>
              <a:lnSpc>
                <a:spcPct val="160000"/>
              </a:lnSpc>
              <a:buFont typeface="Wingdings" panose="05000000000000000000" pitchFamily="2" charset="2"/>
              <a:buChar char="Ø"/>
            </a:pPr>
            <a:r>
              <a:rPr lang="en-US" sz="2400" dirty="0" smtClean="0">
                <a:latin typeface="Constantia" panose="02030602050306030303" pitchFamily="18" charset="0"/>
              </a:rPr>
              <a:t>Difficulties in raising capital – cannot raise capital using shares or debentures while loans are dependent on the credit history of the owner.</a:t>
            </a:r>
          </a:p>
          <a:p>
            <a:pPr>
              <a:lnSpc>
                <a:spcPct val="160000"/>
              </a:lnSpc>
              <a:buFont typeface="Wingdings" panose="05000000000000000000" pitchFamily="2" charset="2"/>
              <a:buChar char="Ø"/>
            </a:pPr>
            <a:r>
              <a:rPr lang="en-US" dirty="0" smtClean="0">
                <a:latin typeface="Constantia" panose="02030602050306030303" pitchFamily="18" charset="0"/>
              </a:rPr>
              <a:t>Unlimited liability – personal assets of the owner can be used to settle debt of the business.</a:t>
            </a:r>
          </a:p>
          <a:p>
            <a:pPr>
              <a:lnSpc>
                <a:spcPct val="160000"/>
              </a:lnSpc>
              <a:buFont typeface="Wingdings" panose="05000000000000000000" pitchFamily="2" charset="2"/>
              <a:buChar char="Ø"/>
            </a:pPr>
            <a:r>
              <a:rPr lang="en-US" dirty="0" smtClean="0">
                <a:latin typeface="Constantia" panose="02030602050306030303" pitchFamily="18" charset="0"/>
              </a:rPr>
              <a:t>Lack of legitimacy – some government institutions and organizations refrain from dealing with this kind of business. </a:t>
            </a:r>
          </a:p>
          <a:p>
            <a:pPr>
              <a:lnSpc>
                <a:spcPct val="160000"/>
              </a:lnSpc>
              <a:buFont typeface="Wingdings" panose="05000000000000000000" pitchFamily="2" charset="2"/>
              <a:buChar char="Ø"/>
            </a:pPr>
            <a:r>
              <a:rPr lang="en-US" sz="2400" dirty="0" smtClean="0">
                <a:latin typeface="Constantia" panose="02030602050306030303" pitchFamily="18" charset="0"/>
              </a:rPr>
              <a:t>Selling the business is hard since there is no distinction between owners assets and those of the business.</a:t>
            </a:r>
            <a:endParaRPr lang="en-US" sz="2400" dirty="0">
              <a:latin typeface="Constantia" panose="02030602050306030303" pitchFamily="18" charset="0"/>
            </a:endParaRPr>
          </a:p>
        </p:txBody>
      </p:sp>
    </p:spTree>
    <p:extLst>
      <p:ext uri="{BB962C8B-B14F-4D97-AF65-F5344CB8AC3E}">
        <p14:creationId xmlns:p14="http://schemas.microsoft.com/office/powerpoint/2010/main" val="8732232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3475" y="117763"/>
            <a:ext cx="10018713" cy="1295399"/>
          </a:xfrm>
        </p:spPr>
        <p:txBody>
          <a:bodyPr>
            <a:normAutofit fontScale="90000"/>
          </a:bodyPr>
          <a:lstStyle/>
          <a:p>
            <a:pPr algn="ctr"/>
            <a:r>
              <a:rPr lang="en-US" dirty="0" smtClean="0">
                <a:solidFill>
                  <a:srgbClr val="0070C0"/>
                </a:solidFill>
              </a:rPr>
              <a:t>Differences between </a:t>
            </a:r>
            <a:r>
              <a:rPr lang="en-US" dirty="0" smtClean="0">
                <a:solidFill>
                  <a:srgbClr val="0070C0"/>
                </a:solidFill>
              </a:rPr>
              <a:t>Sole Proprietorship, Partnership and Corporation</a:t>
            </a:r>
            <a:endParaRPr lang="en-US" dirty="0">
              <a:solidFill>
                <a:srgbClr val="0070C0"/>
              </a:solidFill>
            </a:endParaRPr>
          </a:p>
        </p:txBody>
      </p:sp>
      <p:sp>
        <p:nvSpPr>
          <p:cNvPr id="3" name="Content Placeholder 2"/>
          <p:cNvSpPr>
            <a:spLocks noGrp="1"/>
          </p:cNvSpPr>
          <p:nvPr>
            <p:ph idx="1"/>
          </p:nvPr>
        </p:nvSpPr>
        <p:spPr>
          <a:xfrm>
            <a:off x="1496291" y="1385455"/>
            <a:ext cx="10155382" cy="5084618"/>
          </a:xfrm>
        </p:spPr>
        <p:txBody>
          <a:bodyPr>
            <a:normAutofit fontScale="85000" lnSpcReduction="20000"/>
          </a:bodyPr>
          <a:lstStyle/>
          <a:p>
            <a:pPr>
              <a:lnSpc>
                <a:spcPct val="170000"/>
              </a:lnSpc>
              <a:buFont typeface="Wingdings" panose="05000000000000000000" pitchFamily="2" charset="2"/>
              <a:buChar char="Ø"/>
            </a:pPr>
            <a:r>
              <a:rPr lang="en-US" sz="2400" dirty="0" smtClean="0">
                <a:latin typeface="Constantia" panose="02030602050306030303" pitchFamily="18" charset="0"/>
              </a:rPr>
              <a:t>The differences between these sole proprietorship and these two models can be summarized from different aspects namely:</a:t>
            </a:r>
          </a:p>
          <a:p>
            <a:pPr marL="457200" indent="-457200">
              <a:lnSpc>
                <a:spcPct val="170000"/>
              </a:lnSpc>
              <a:buFont typeface="+mj-lt"/>
              <a:buAutoNum type="arabicPeriod"/>
            </a:pPr>
            <a:r>
              <a:rPr lang="en-US" dirty="0" smtClean="0">
                <a:latin typeface="Constantia" panose="02030602050306030303" pitchFamily="18" charset="0"/>
              </a:rPr>
              <a:t>Ownership – sole proprietorship is owned by one individual, partnership two or more persons while corporation is owned by many shareholders.</a:t>
            </a:r>
          </a:p>
          <a:p>
            <a:pPr marL="457200" indent="-457200">
              <a:lnSpc>
                <a:spcPct val="170000"/>
              </a:lnSpc>
              <a:buFont typeface="+mj-lt"/>
              <a:buAutoNum type="arabicPeriod"/>
            </a:pPr>
            <a:r>
              <a:rPr lang="en-US" dirty="0" smtClean="0">
                <a:latin typeface="Constantia" panose="02030602050306030303" pitchFamily="18" charset="0"/>
              </a:rPr>
              <a:t>Decision making – all decisions made by the owner for sole proprietorship, in partnership partners make the decisions, and board of directors and shareholders make decisions. </a:t>
            </a:r>
          </a:p>
          <a:p>
            <a:pPr marL="457200" indent="-457200">
              <a:lnSpc>
                <a:spcPct val="170000"/>
              </a:lnSpc>
              <a:buFont typeface="+mj-lt"/>
              <a:buAutoNum type="arabicPeriod"/>
            </a:pPr>
            <a:r>
              <a:rPr lang="en-US" dirty="0" smtClean="0">
                <a:latin typeface="Constantia" panose="02030602050306030303" pitchFamily="18" charset="0"/>
              </a:rPr>
              <a:t>Taxation – business is not taxed in sole proprietorship and only income from profits is taxed, partnership partners own income are taxed while a company pay corporate tax and remits taxes of its employees (Seidman, 1950). </a:t>
            </a:r>
          </a:p>
        </p:txBody>
      </p:sp>
    </p:spTree>
    <p:extLst>
      <p:ext uri="{BB962C8B-B14F-4D97-AF65-F5344CB8AC3E}">
        <p14:creationId xmlns:p14="http://schemas.microsoft.com/office/powerpoint/2010/main" val="634415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290945"/>
            <a:ext cx="10018713" cy="969820"/>
          </a:xfrm>
        </p:spPr>
        <p:txBody>
          <a:bodyPr>
            <a:normAutofit/>
          </a:bodyPr>
          <a:lstStyle/>
          <a:p>
            <a:r>
              <a:rPr lang="en-US" dirty="0">
                <a:solidFill>
                  <a:srgbClr val="0070C0"/>
                </a:solidFill>
              </a:rPr>
              <a:t>Differences </a:t>
            </a:r>
            <a:r>
              <a:rPr lang="en-US" dirty="0" smtClean="0">
                <a:solidFill>
                  <a:srgbClr val="0070C0"/>
                </a:solidFill>
              </a:rPr>
              <a:t>Cont...</a:t>
            </a:r>
            <a:endParaRPr lang="en-US" dirty="0">
              <a:solidFill>
                <a:srgbClr val="0070C0"/>
              </a:solidFill>
            </a:endParaRPr>
          </a:p>
        </p:txBody>
      </p:sp>
      <p:sp>
        <p:nvSpPr>
          <p:cNvPr id="3" name="Content Placeholder 2"/>
          <p:cNvSpPr>
            <a:spLocks noGrp="1"/>
          </p:cNvSpPr>
          <p:nvPr>
            <p:ph idx="1"/>
          </p:nvPr>
        </p:nvSpPr>
        <p:spPr>
          <a:xfrm>
            <a:off x="1427018" y="1579418"/>
            <a:ext cx="10169237" cy="5029200"/>
          </a:xfrm>
        </p:spPr>
        <p:txBody>
          <a:bodyPr>
            <a:normAutofit fontScale="70000" lnSpcReduction="20000"/>
          </a:bodyPr>
          <a:lstStyle/>
          <a:p>
            <a:pPr marL="0" indent="0">
              <a:lnSpc>
                <a:spcPct val="200000"/>
              </a:lnSpc>
              <a:buNone/>
            </a:pPr>
            <a:r>
              <a:rPr lang="en-US" dirty="0" smtClean="0">
                <a:latin typeface="Constantia" panose="02030602050306030303" pitchFamily="18" charset="0"/>
              </a:rPr>
              <a:t>5. Liability </a:t>
            </a:r>
            <a:r>
              <a:rPr lang="en-US" dirty="0">
                <a:latin typeface="Constantia" panose="02030602050306030303" pitchFamily="18" charset="0"/>
              </a:rPr>
              <a:t>– sole proprietorship have unlimited liability, partnerships can have limited liability and corporations are have limited liability. </a:t>
            </a:r>
          </a:p>
          <a:p>
            <a:pPr marL="0" indent="0">
              <a:lnSpc>
                <a:spcPct val="200000"/>
              </a:lnSpc>
              <a:buNone/>
            </a:pPr>
            <a:r>
              <a:rPr lang="en-US" dirty="0" smtClean="0">
                <a:latin typeface="Constantia" panose="02030602050306030303" pitchFamily="18" charset="0"/>
              </a:rPr>
              <a:t>6. Profit </a:t>
            </a:r>
            <a:r>
              <a:rPr lang="en-US" dirty="0">
                <a:latin typeface="Constantia" panose="02030602050306030303" pitchFamily="18" charset="0"/>
              </a:rPr>
              <a:t>sharing – all profits go to the proprietor, in partnership profit is shared by the partners while corporations declare dividends and share them among </a:t>
            </a:r>
            <a:r>
              <a:rPr lang="en-US" dirty="0" smtClean="0">
                <a:latin typeface="Constantia" panose="02030602050306030303" pitchFamily="18" charset="0"/>
              </a:rPr>
              <a:t>shareholders (Anderson </a:t>
            </a:r>
            <a:r>
              <a:rPr lang="en-US" dirty="0">
                <a:latin typeface="Constantia" panose="02030602050306030303" pitchFamily="18" charset="0"/>
              </a:rPr>
              <a:t>&amp; Howard, </a:t>
            </a:r>
            <a:r>
              <a:rPr lang="en-US" dirty="0" smtClean="0">
                <a:latin typeface="Constantia" panose="02030602050306030303" pitchFamily="18" charset="0"/>
              </a:rPr>
              <a:t>1993</a:t>
            </a:r>
            <a:r>
              <a:rPr lang="en-US" dirty="0">
                <a:latin typeface="Constantia" panose="02030602050306030303" pitchFamily="18" charset="0"/>
              </a:rPr>
              <a:t>). </a:t>
            </a:r>
            <a:endParaRPr lang="en-US" dirty="0" smtClean="0">
              <a:latin typeface="Constantia" panose="02030602050306030303" pitchFamily="18" charset="0"/>
            </a:endParaRPr>
          </a:p>
          <a:p>
            <a:pPr marL="0" indent="0">
              <a:lnSpc>
                <a:spcPct val="200000"/>
              </a:lnSpc>
              <a:buNone/>
            </a:pPr>
            <a:r>
              <a:rPr lang="en-US" dirty="0" smtClean="0">
                <a:latin typeface="Constantia" panose="02030602050306030303" pitchFamily="18" charset="0"/>
              </a:rPr>
              <a:t>Example of sole proprietorship</a:t>
            </a:r>
          </a:p>
          <a:p>
            <a:pPr marL="0" indent="0">
              <a:lnSpc>
                <a:spcPct val="200000"/>
              </a:lnSpc>
              <a:buNone/>
            </a:pPr>
            <a:r>
              <a:rPr lang="en-US" dirty="0" smtClean="0">
                <a:latin typeface="Constantia" panose="02030602050306030303" pitchFamily="18" charset="0"/>
              </a:rPr>
              <a:t>Over 70% of business in the United States operate under the sole proprietorship model. Many started as such but later transformed to other models after they expanded. An example of sole proprietorship in US is </a:t>
            </a:r>
            <a:r>
              <a:rPr lang="en-US" b="1" dirty="0" smtClean="0"/>
              <a:t>StockCalifornia</a:t>
            </a:r>
            <a:r>
              <a:rPr lang="en-US" b="1" dirty="0"/>
              <a:t> </a:t>
            </a:r>
            <a:r>
              <a:rPr lang="en-US" b="1" dirty="0">
                <a:hlinkClick r:id="rId3"/>
              </a:rPr>
              <a:t>https://</a:t>
            </a:r>
            <a:r>
              <a:rPr lang="en-US" b="1" dirty="0" smtClean="0">
                <a:hlinkClick r:id="rId3"/>
              </a:rPr>
              <a:t>www.yelp.com/biz/stockcalifornia-glendale-3</a:t>
            </a:r>
            <a:r>
              <a:rPr lang="en-US" b="1" dirty="0" smtClean="0"/>
              <a:t> </a:t>
            </a:r>
            <a:r>
              <a:rPr lang="en-US" dirty="0" smtClean="0">
                <a:latin typeface="Constantia" panose="02030602050306030303" pitchFamily="18" charset="0"/>
              </a:rPr>
              <a:t>  </a:t>
            </a:r>
          </a:p>
          <a:p>
            <a:pPr marL="457200" indent="-457200">
              <a:lnSpc>
                <a:spcPct val="200000"/>
              </a:lnSpc>
              <a:buFont typeface="+mj-lt"/>
              <a:buAutoNum type="arabicPeriod"/>
            </a:pPr>
            <a:endParaRPr lang="en-US" sz="2400" dirty="0" smtClean="0">
              <a:latin typeface="Constantia" panose="02030602050306030303" pitchFamily="18" charset="0"/>
            </a:endParaRPr>
          </a:p>
        </p:txBody>
      </p:sp>
    </p:spTree>
    <p:extLst>
      <p:ext uri="{BB962C8B-B14F-4D97-AF65-F5344CB8AC3E}">
        <p14:creationId xmlns:p14="http://schemas.microsoft.com/office/powerpoint/2010/main" val="2309654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2020" y="339437"/>
            <a:ext cx="10018713" cy="1059873"/>
          </a:xfrm>
        </p:spPr>
        <p:txBody>
          <a:bodyPr/>
          <a:lstStyle/>
          <a:p>
            <a:pPr algn="ctr"/>
            <a:r>
              <a:rPr lang="en-US" dirty="0" smtClean="0">
                <a:solidFill>
                  <a:srgbClr val="0070C0"/>
                </a:solidFill>
              </a:rPr>
              <a:t>Business Can Adopt Sole Proprietorship</a:t>
            </a:r>
            <a:endParaRPr lang="en-US" dirty="0">
              <a:solidFill>
                <a:srgbClr val="0070C0"/>
              </a:solidFill>
            </a:endParaRPr>
          </a:p>
        </p:txBody>
      </p:sp>
      <p:sp>
        <p:nvSpPr>
          <p:cNvPr id="3" name="Content Placeholder 2"/>
          <p:cNvSpPr>
            <a:spLocks noGrp="1"/>
          </p:cNvSpPr>
          <p:nvPr>
            <p:ph idx="1"/>
          </p:nvPr>
        </p:nvSpPr>
        <p:spPr>
          <a:xfrm>
            <a:off x="1482436" y="1371601"/>
            <a:ext cx="10446328" cy="5112326"/>
          </a:xfrm>
        </p:spPr>
        <p:txBody>
          <a:bodyPr>
            <a:normAutofit fontScale="92500" lnSpcReduction="10000"/>
          </a:bodyPr>
          <a:lstStyle/>
          <a:p>
            <a:pPr>
              <a:lnSpc>
                <a:spcPct val="200000"/>
              </a:lnSpc>
              <a:buFont typeface="Wingdings" panose="05000000000000000000" pitchFamily="2" charset="2"/>
              <a:buChar char="Ø"/>
            </a:pPr>
            <a:r>
              <a:rPr lang="en-US" sz="2400" dirty="0" smtClean="0">
                <a:latin typeface="Constantia" panose="02030602050306030303" pitchFamily="18" charset="0"/>
              </a:rPr>
              <a:t>There are variety of reasons that one need to consider when deciding on a particular business model. </a:t>
            </a:r>
          </a:p>
          <a:p>
            <a:pPr>
              <a:buFont typeface="Wingdings" panose="05000000000000000000" pitchFamily="2" charset="2"/>
              <a:buChar char="Ø"/>
            </a:pPr>
            <a:r>
              <a:rPr lang="en-US" dirty="0"/>
              <a:t>Sole proprietorship is suitable for business such as:</a:t>
            </a:r>
          </a:p>
          <a:p>
            <a:pPr lvl="1"/>
            <a:r>
              <a:rPr lang="en-US" dirty="0"/>
              <a:t>Freelancer photographer </a:t>
            </a:r>
          </a:p>
          <a:p>
            <a:pPr lvl="1"/>
            <a:r>
              <a:rPr lang="en-US" dirty="0"/>
              <a:t>Graphic designer </a:t>
            </a:r>
          </a:p>
          <a:p>
            <a:pPr lvl="1"/>
            <a:r>
              <a:rPr lang="en-US" dirty="0"/>
              <a:t>Book keeping </a:t>
            </a:r>
          </a:p>
          <a:p>
            <a:pPr lvl="1"/>
            <a:r>
              <a:rPr lang="en-US" dirty="0"/>
              <a:t>Financial planner </a:t>
            </a:r>
          </a:p>
          <a:p>
            <a:pPr lvl="1"/>
            <a:r>
              <a:rPr lang="en-US" dirty="0"/>
              <a:t>Consultancy </a:t>
            </a:r>
          </a:p>
          <a:p>
            <a:pPr lvl="1"/>
            <a:r>
              <a:rPr lang="en-US" dirty="0"/>
              <a:t>Independent contractors</a:t>
            </a:r>
          </a:p>
          <a:p>
            <a:pPr lvl="1"/>
            <a:r>
              <a:rPr lang="en-US" dirty="0"/>
              <a:t>Computer repair services, or </a:t>
            </a:r>
          </a:p>
          <a:p>
            <a:pPr lvl="1"/>
            <a:r>
              <a:rPr lang="en-US" dirty="0"/>
              <a:t>Catering services</a:t>
            </a:r>
            <a:endParaRPr lang="en-US" sz="2000" dirty="0" smtClean="0">
              <a:latin typeface="Constantia" panose="02030602050306030303" pitchFamily="18" charset="0"/>
            </a:endParaRPr>
          </a:p>
        </p:txBody>
      </p:sp>
    </p:spTree>
    <p:extLst>
      <p:ext uri="{BB962C8B-B14F-4D97-AF65-F5344CB8AC3E}">
        <p14:creationId xmlns:p14="http://schemas.microsoft.com/office/powerpoint/2010/main" val="20320915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2363" y="575952"/>
            <a:ext cx="8596668" cy="740229"/>
          </a:xfrm>
        </p:spPr>
        <p:txBody>
          <a:bodyPr/>
          <a:lstStyle/>
          <a:p>
            <a:pPr algn="ctr"/>
            <a:r>
              <a:rPr lang="en-US" sz="3200" dirty="0" smtClean="0">
                <a:solidFill>
                  <a:srgbClr val="0070C0"/>
                </a:solidFill>
              </a:rPr>
              <a:t>Concept of Unlimited Liability </a:t>
            </a:r>
            <a:endParaRPr lang="en-US" sz="3200" dirty="0">
              <a:solidFill>
                <a:srgbClr val="0070C0"/>
              </a:solidFill>
            </a:endParaRPr>
          </a:p>
        </p:txBody>
      </p:sp>
      <p:sp>
        <p:nvSpPr>
          <p:cNvPr id="3" name="Content Placeholder 2"/>
          <p:cNvSpPr>
            <a:spLocks noGrp="1"/>
          </p:cNvSpPr>
          <p:nvPr>
            <p:ph idx="1"/>
          </p:nvPr>
        </p:nvSpPr>
        <p:spPr>
          <a:xfrm>
            <a:off x="1620982" y="1316181"/>
            <a:ext cx="10099964" cy="4516583"/>
          </a:xfrm>
        </p:spPr>
        <p:txBody>
          <a:bodyPr>
            <a:normAutofit fontScale="85000" lnSpcReduction="10000"/>
          </a:bodyPr>
          <a:lstStyle/>
          <a:p>
            <a:pPr>
              <a:lnSpc>
                <a:spcPct val="200000"/>
              </a:lnSpc>
              <a:buFont typeface="Wingdings" panose="05000000000000000000" pitchFamily="2" charset="2"/>
              <a:buChar char="Ø"/>
            </a:pPr>
            <a:r>
              <a:rPr lang="en-US" dirty="0"/>
              <a:t>Unlimited liability means that there is full legal responsibilities to the business owners for their business debt. </a:t>
            </a:r>
            <a:endParaRPr lang="en-US" dirty="0" smtClean="0"/>
          </a:p>
          <a:p>
            <a:pPr>
              <a:lnSpc>
                <a:spcPct val="200000"/>
              </a:lnSpc>
              <a:buFont typeface="Wingdings" panose="05000000000000000000" pitchFamily="2" charset="2"/>
              <a:buChar char="Ø"/>
            </a:pPr>
            <a:r>
              <a:rPr lang="en-US" dirty="0" smtClean="0"/>
              <a:t>Since </a:t>
            </a:r>
            <a:r>
              <a:rPr lang="en-US" dirty="0"/>
              <a:t>there is no legal separation of the business from its owners, debts owned by the business can be recouped from personal assets of the </a:t>
            </a:r>
            <a:r>
              <a:rPr lang="en-US" dirty="0" smtClean="0"/>
              <a:t>owner (Akan </a:t>
            </a:r>
            <a:r>
              <a:rPr lang="en-US" dirty="0"/>
              <a:t>&amp; Tevfik, </a:t>
            </a:r>
            <a:r>
              <a:rPr lang="en-US" dirty="0" smtClean="0"/>
              <a:t>2020). </a:t>
            </a:r>
          </a:p>
          <a:p>
            <a:pPr>
              <a:lnSpc>
                <a:spcPct val="200000"/>
              </a:lnSpc>
              <a:buFont typeface="Wingdings" panose="05000000000000000000" pitchFamily="2" charset="2"/>
              <a:buChar char="Ø"/>
            </a:pPr>
            <a:r>
              <a:rPr lang="en-US" dirty="0" smtClean="0"/>
              <a:t>Sole </a:t>
            </a:r>
            <a:r>
              <a:rPr lang="en-US" dirty="0"/>
              <a:t>proprietorship have unlimited liabilities as the proprietor and the business are seen as one entity. </a:t>
            </a:r>
            <a:endParaRPr lang="en-US" sz="1800" dirty="0">
              <a:latin typeface="Constantia" panose="02030602050306030303" pitchFamily="18" charset="0"/>
            </a:endParaRPr>
          </a:p>
        </p:txBody>
      </p:sp>
    </p:spTree>
    <p:extLst>
      <p:ext uri="{BB962C8B-B14F-4D97-AF65-F5344CB8AC3E}">
        <p14:creationId xmlns:p14="http://schemas.microsoft.com/office/powerpoint/2010/main" val="205285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TM03457496[[fn=Parallax]]</Template>
  <TotalTime>2436</TotalTime>
  <Words>1605</Words>
  <Application>Microsoft Office PowerPoint</Application>
  <PresentationFormat>Widescreen</PresentationFormat>
  <Paragraphs>91</Paragraphs>
  <Slides>10</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Constantia</vt:lpstr>
      <vt:lpstr>Corbel</vt:lpstr>
      <vt:lpstr>Wingdings</vt:lpstr>
      <vt:lpstr>Parallax</vt:lpstr>
      <vt:lpstr>Types of Business Models: Sole Proprietorship</vt:lpstr>
      <vt:lpstr>Key Characteristics </vt:lpstr>
      <vt:lpstr>How It is Created </vt:lpstr>
      <vt:lpstr>Advantages of Sole Proprietorship </vt:lpstr>
      <vt:lpstr>Disadvantages </vt:lpstr>
      <vt:lpstr>Differences between Sole Proprietorship, Partnership and Corporation</vt:lpstr>
      <vt:lpstr>Differences Cont...</vt:lpstr>
      <vt:lpstr>Business Can Adopt Sole Proprietorship</vt:lpstr>
      <vt:lpstr>Concept of Unlimited Liability </vt:lpstr>
      <vt:lpstr>References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Effect of Sleep and Physical Activity on Academic Performance</dc:title>
  <dc:creator>HP</dc:creator>
  <cp:lastModifiedBy>User</cp:lastModifiedBy>
  <cp:revision>159</cp:revision>
  <dcterms:created xsi:type="dcterms:W3CDTF">2020-08-03T20:20:03Z</dcterms:created>
  <dcterms:modified xsi:type="dcterms:W3CDTF">2021-07-27T20:14:02Z</dcterms:modified>
</cp:coreProperties>
</file>